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58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6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4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4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485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2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5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5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3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8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1" r:id="rId6"/>
    <p:sldLayoutId id="2147483827" r:id="rId7"/>
    <p:sldLayoutId id="2147483828" r:id="rId8"/>
    <p:sldLayoutId id="2147483829" r:id="rId9"/>
    <p:sldLayoutId id="2147483830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handels@zvhbzo.n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F18D53-39E1-4DAD-AE7F-BFDEABCDD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25" y="282120"/>
            <a:ext cx="10720553" cy="13268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i="1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SAVE THE DATE</a:t>
            </a:r>
            <a:br>
              <a:rPr lang="en-US" sz="2000" b="1" i="1" kern="1200" cap="all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000" b="1" i="1" u="sng" kern="1200" cap="all" spc="100" baseline="0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Onderwerp</a:t>
            </a:r>
            <a:r>
              <a:rPr lang="en-US" sz="2000" b="1" i="1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: WEBINAR </a:t>
            </a:r>
            <a:r>
              <a:rPr lang="en-US" sz="2000" b="1" cap="all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polarisatie</a:t>
            </a:r>
            <a:r>
              <a:rPr lang="en-US" sz="2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cap="all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radicalisering</a:t>
            </a:r>
            <a:r>
              <a:rPr lang="en-US" sz="2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cap="all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extremisme</a:t>
            </a:r>
            <a:r>
              <a:rPr lang="en-US" sz="2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cap="all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cap="all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jeugd</a:t>
            </a:r>
            <a:r>
              <a:rPr lang="en-US" sz="2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2000" i="1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000" b="1" i="1" u="sng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Datum</a:t>
            </a:r>
            <a:r>
              <a:rPr lang="en-US" sz="2000" b="1" i="1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: 23 </a:t>
            </a:r>
            <a:r>
              <a:rPr lang="en-US" sz="2000" b="1" i="1" kern="1200" cap="all" spc="100" baseline="0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februari</a:t>
            </a:r>
            <a:r>
              <a:rPr lang="en-US" sz="2000" b="1" i="1" kern="1200" cap="all" spc="100" baseline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 2022</a:t>
            </a:r>
            <a:endParaRPr lang="en-US" sz="2000" i="1" kern="1200" spc="100" baseline="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D5E13B1-3A31-47C7-8474-7A3DE6006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3888" y="1976039"/>
            <a:ext cx="10515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Normaal Radicaal : Online seminaries over radicalisering en identiteit |  Stedelijk Onderwijs - Internationaal">
            <a:extLst>
              <a:ext uri="{FF2B5EF4-FFF2-40B4-BE49-F238E27FC236}">
                <a16:creationId xmlns:a16="http://schemas.microsoft.com/office/drawing/2014/main" id="{1E1AF4A6-D854-4144-9635-C832A0B5D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-1" r="14038" b="26000"/>
          <a:stretch/>
        </p:blipFill>
        <p:spPr bwMode="auto">
          <a:xfrm rot="21600000">
            <a:off x="118241" y="2558374"/>
            <a:ext cx="4430111" cy="300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8A43CE3-7BFA-4DB7-B5D7-71810B341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2349" y="1777380"/>
            <a:ext cx="7015654" cy="5109618"/>
          </a:xfrm>
        </p:spPr>
        <p:txBody>
          <a:bodyPr vert="horz" lIns="91440" tIns="45720" rIns="91440" bIns="45720" rtlCol="0">
            <a:noAutofit/>
          </a:bodyPr>
          <a:lstStyle/>
          <a:p>
            <a:endParaRPr lang="en-US" sz="1200" b="1" i="1" dirty="0"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i="1" dirty="0" err="1">
                <a:effectLst/>
              </a:rPr>
              <a:t>Graag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nodigen</a:t>
            </a:r>
            <a:r>
              <a:rPr lang="en-US" sz="1200" b="1" i="1" dirty="0">
                <a:effectLst/>
              </a:rPr>
              <a:t> we je </a:t>
            </a:r>
            <a:r>
              <a:rPr lang="en-US" sz="1200" b="1" i="1" dirty="0" err="1">
                <a:effectLst/>
              </a:rPr>
              <a:t>uit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voor</a:t>
            </a:r>
            <a:r>
              <a:rPr lang="en-US" sz="1200" b="1" i="1" dirty="0">
                <a:effectLst/>
              </a:rPr>
              <a:t> het webinar </a:t>
            </a:r>
            <a:r>
              <a:rPr lang="en-US" sz="1200" b="1" i="1" dirty="0" err="1">
                <a:effectLst/>
              </a:rPr>
              <a:t>polarisatie</a:t>
            </a:r>
            <a:r>
              <a:rPr lang="en-US" sz="1200" b="1" i="1" dirty="0"/>
              <a:t>, </a:t>
            </a:r>
            <a:r>
              <a:rPr lang="en-US" sz="1200" b="1" i="1" dirty="0" err="1">
                <a:effectLst/>
              </a:rPr>
              <a:t>radicalisering</a:t>
            </a:r>
            <a:r>
              <a:rPr lang="en-US" sz="1200" b="1" i="1" dirty="0">
                <a:effectLst/>
              </a:rPr>
              <a:t>, </a:t>
            </a:r>
            <a:r>
              <a:rPr lang="en-US" sz="1200" b="1" i="1" dirty="0" err="1">
                <a:effectLst/>
              </a:rPr>
              <a:t>extremisme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jeugd</a:t>
            </a:r>
            <a:r>
              <a:rPr lang="en-US" sz="1200" b="1" i="1" dirty="0"/>
              <a:t>. </a:t>
            </a:r>
            <a:r>
              <a:rPr lang="en-US" sz="1200" b="1" i="1" dirty="0">
                <a:effectLst/>
              </a:rPr>
              <a:t>Het </a:t>
            </a:r>
            <a:r>
              <a:rPr lang="en-US" sz="1200" b="1" i="1" dirty="0" err="1">
                <a:effectLst/>
              </a:rPr>
              <a:t>onderwerp</a:t>
            </a:r>
            <a:r>
              <a:rPr lang="en-US" sz="1200" b="1" i="1" dirty="0">
                <a:effectLst/>
              </a:rPr>
              <a:t> is </a:t>
            </a:r>
            <a:r>
              <a:rPr lang="en-US" sz="1200" b="1" i="1" dirty="0" err="1">
                <a:effectLst/>
              </a:rPr>
              <a:t>actueler</a:t>
            </a:r>
            <a:r>
              <a:rPr lang="en-US" sz="1200" b="1" i="1" dirty="0">
                <a:effectLst/>
              </a:rPr>
              <a:t> dan </a:t>
            </a:r>
            <a:r>
              <a:rPr lang="en-US" sz="1200" b="1" i="1" dirty="0" err="1">
                <a:effectLst/>
              </a:rPr>
              <a:t>ooit</a:t>
            </a:r>
            <a:r>
              <a:rPr lang="en-US" sz="1200" b="1" i="1" dirty="0">
                <a:effectLst/>
              </a:rPr>
              <a:t>. </a:t>
            </a:r>
            <a:r>
              <a:rPr lang="en-US" sz="1200" b="1" i="1" dirty="0" err="1">
                <a:effectLst/>
              </a:rPr>
              <a:t>Drie</a:t>
            </a:r>
            <a:r>
              <a:rPr lang="en-US" sz="1200" b="1" i="1" dirty="0">
                <a:effectLst/>
              </a:rPr>
              <a:t> experts </a:t>
            </a:r>
            <a:r>
              <a:rPr lang="en-US" sz="1200" b="1" i="1" dirty="0" err="1">
                <a:effectLst/>
              </a:rPr>
              <a:t>besteden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aandacht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aan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polarisatie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radicalisering</a:t>
            </a:r>
            <a:r>
              <a:rPr lang="en-US" sz="1200" b="1" i="1" dirty="0">
                <a:effectLst/>
              </a:rPr>
              <a:t> in brede zin. Ze </a:t>
            </a:r>
            <a:r>
              <a:rPr lang="en-US" sz="1200" b="1" i="1" dirty="0" err="1">
                <a:effectLst/>
              </a:rPr>
              <a:t>staan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/>
              <a:t>met name </a:t>
            </a:r>
            <a:r>
              <a:rPr lang="en-US" sz="1200" b="1" i="1" dirty="0" err="1"/>
              <a:t>stil</a:t>
            </a:r>
            <a:r>
              <a:rPr lang="en-US" sz="1200" b="1" i="1" dirty="0"/>
              <a:t> </a:t>
            </a:r>
            <a:r>
              <a:rPr lang="en-US" sz="1200" b="1" i="1" dirty="0" err="1"/>
              <a:t>bij</a:t>
            </a:r>
            <a:r>
              <a:rPr lang="en-US" sz="1200" b="1" i="1" dirty="0"/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rechts-extremisme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accelerationisme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complotten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in de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klas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als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actuele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thema’s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. </a:t>
            </a:r>
            <a:r>
              <a:rPr lang="en-US" sz="1200" b="1" i="1" dirty="0">
                <a:effectLst/>
              </a:rPr>
              <a:t>Ook </a:t>
            </a:r>
            <a:r>
              <a:rPr lang="en-US" sz="1200" b="1" i="1" dirty="0" err="1">
                <a:effectLst/>
              </a:rPr>
              <a:t>gaat</a:t>
            </a:r>
            <a:r>
              <a:rPr lang="en-US" sz="1200" b="1" i="1" dirty="0">
                <a:effectLst/>
              </a:rPr>
              <a:t> het om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mentale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weerbaarheid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van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jongeren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in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relatie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tot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radicalisering</a:t>
            </a:r>
            <a:r>
              <a:rPr lang="en-US" sz="1200" b="1" i="1" dirty="0">
                <a:effectLst/>
              </a:rPr>
              <a:t>. Hoe </a:t>
            </a:r>
            <a:r>
              <a:rPr lang="en-US" sz="1200" b="1" i="1" dirty="0" err="1">
                <a:effectLst/>
              </a:rPr>
              <a:t>kan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hun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belevingswereld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/>
              <a:t>omtrent</a:t>
            </a:r>
            <a:r>
              <a:rPr lang="en-US" sz="1200" b="1" i="1" dirty="0"/>
              <a:t> </a:t>
            </a:r>
            <a:r>
              <a:rPr lang="en-US" sz="1200" b="1" i="1" dirty="0" err="1"/>
              <a:t>radicaliserende</a:t>
            </a:r>
            <a:r>
              <a:rPr lang="en-US" sz="1200" b="1" i="1" dirty="0"/>
              <a:t> </a:t>
            </a:r>
            <a:r>
              <a:rPr lang="en-US" sz="1200" b="1" i="1" dirty="0" err="1"/>
              <a:t>denkbeelden</a:t>
            </a:r>
            <a:r>
              <a:rPr lang="en-US" sz="1200" b="1" i="1" dirty="0"/>
              <a:t> </a:t>
            </a:r>
            <a:r>
              <a:rPr lang="en-US" sz="1200" b="1" i="1" dirty="0" err="1"/>
              <a:t>worden</a:t>
            </a:r>
            <a:r>
              <a:rPr lang="en-US" sz="1200" b="1" i="1" dirty="0"/>
              <a:t> </a:t>
            </a:r>
            <a:r>
              <a:rPr lang="en-US" sz="1200" b="1" i="1" dirty="0" err="1"/>
              <a:t>uitgelegd</a:t>
            </a:r>
            <a:r>
              <a:rPr lang="en-US" sz="1200" b="1" i="1" dirty="0"/>
              <a:t> </a:t>
            </a:r>
            <a:r>
              <a:rPr lang="en-US" sz="1200" b="1" i="1" dirty="0" err="1"/>
              <a:t>en</a:t>
            </a:r>
            <a:r>
              <a:rPr lang="en-US" sz="1200" b="1" i="1" dirty="0"/>
              <a:t> hoe </a:t>
            </a:r>
            <a:r>
              <a:rPr lang="en-US" sz="1200" b="1" i="1" dirty="0" err="1"/>
              <a:t>kan</a:t>
            </a:r>
            <a:r>
              <a:rPr lang="en-US" sz="1200" b="1" i="1" dirty="0"/>
              <a:t> </a:t>
            </a:r>
            <a:r>
              <a:rPr lang="en-US" sz="1200" b="1" i="1" dirty="0" err="1"/>
              <a:t>hiermee</a:t>
            </a:r>
            <a:r>
              <a:rPr lang="en-US" sz="1200" b="1" i="1" dirty="0"/>
              <a:t> door professionals </a:t>
            </a:r>
            <a:r>
              <a:rPr lang="en-US" sz="1200" b="1" i="1" dirty="0" err="1"/>
              <a:t>worden</a:t>
            </a:r>
            <a:r>
              <a:rPr lang="en-US" sz="1200" b="1" i="1" dirty="0"/>
              <a:t> </a:t>
            </a:r>
            <a:r>
              <a:rPr lang="en-US" sz="1200" b="1" i="1" dirty="0" err="1"/>
              <a:t>omgegaan</a:t>
            </a:r>
            <a:r>
              <a:rPr lang="en-US" sz="1200" b="1" i="1" dirty="0"/>
              <a:t> op het </a:t>
            </a:r>
            <a:r>
              <a:rPr lang="en-US" sz="1200" b="1" i="1" dirty="0" err="1"/>
              <a:t>werk</a:t>
            </a:r>
            <a:r>
              <a:rPr lang="en-US" sz="1200" b="1" i="1" dirty="0"/>
              <a:t> of in de </a:t>
            </a:r>
            <a:r>
              <a:rPr lang="en-US" sz="1200" b="1" i="1" dirty="0" err="1"/>
              <a:t>klas</a:t>
            </a:r>
            <a:r>
              <a:rPr lang="en-US" sz="1200" b="1" i="1" dirty="0"/>
              <a:t>?</a:t>
            </a:r>
            <a:endParaRPr lang="en-US" sz="1200" b="1" dirty="0"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i="1" dirty="0">
                <a:effectLst/>
              </a:rPr>
              <a:t>In de </a:t>
            </a:r>
            <a:r>
              <a:rPr lang="en-US" sz="1200" b="1" i="1" dirty="0" err="1">
                <a:effectLst/>
              </a:rPr>
              <a:t>regio</a:t>
            </a:r>
            <a:r>
              <a:rPr lang="en-US" sz="1200" b="1" i="1" dirty="0">
                <a:effectLst/>
              </a:rPr>
              <a:t> Oost-Brabant </a:t>
            </a:r>
            <a:r>
              <a:rPr lang="en-US" sz="1200" b="1" i="1" dirty="0" err="1">
                <a:effectLst/>
              </a:rPr>
              <a:t>investeren</a:t>
            </a:r>
            <a:r>
              <a:rPr lang="en-US" sz="1200" b="1" i="1" dirty="0">
                <a:effectLst/>
              </a:rPr>
              <a:t> we met </a:t>
            </a:r>
            <a:r>
              <a:rPr lang="en-US" sz="1200" b="1" i="1" dirty="0" err="1">
                <a:effectLst/>
              </a:rPr>
              <a:t>elkaar</a:t>
            </a:r>
            <a:r>
              <a:rPr lang="en-US" sz="1200" b="1" i="1" dirty="0">
                <a:effectLst/>
              </a:rPr>
              <a:t> in het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versterken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van de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samenwerking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kennis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op het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thema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polarisatie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radicalisering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extremisme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. </a:t>
            </a:r>
            <a:r>
              <a:rPr lang="en-US" sz="1200" b="1" i="1" dirty="0">
                <a:effectLst/>
              </a:rPr>
              <a:t>We </a:t>
            </a:r>
            <a:r>
              <a:rPr lang="en-US" sz="1200" b="1" i="1" dirty="0" err="1">
                <a:effectLst/>
              </a:rPr>
              <a:t>vinden</a:t>
            </a:r>
            <a:r>
              <a:rPr lang="en-US" sz="1200" b="1" i="1" dirty="0">
                <a:effectLst/>
              </a:rPr>
              <a:t> het </a:t>
            </a:r>
            <a:r>
              <a:rPr lang="en-US" sz="1200" b="1" i="1" dirty="0" err="1">
                <a:effectLst/>
              </a:rPr>
              <a:t>belangrijk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dat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iedereen</a:t>
            </a:r>
            <a:r>
              <a:rPr lang="en-US" sz="1200" b="1" i="1" dirty="0">
                <a:effectLst/>
              </a:rPr>
              <a:t> die met </a:t>
            </a:r>
            <a:r>
              <a:rPr lang="en-US" sz="1200" b="1" i="1" dirty="0" err="1">
                <a:effectLst/>
              </a:rPr>
              <a:t>deze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thematiek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te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maken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krijgt</a:t>
            </a:r>
            <a:r>
              <a:rPr lang="en-US" sz="1200" b="1" i="1" dirty="0">
                <a:effectLst/>
              </a:rPr>
              <a:t>, de </a:t>
            </a:r>
            <a:r>
              <a:rPr lang="en-US" sz="1200" b="1" i="1" dirty="0" err="1">
                <a:effectLst/>
              </a:rPr>
              <a:t>juiste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kennis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vaardigheden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heeft</a:t>
            </a:r>
            <a:r>
              <a:rPr lang="en-US" sz="1200" b="1" i="1" dirty="0">
                <a:effectLst/>
              </a:rPr>
              <a:t> om </a:t>
            </a:r>
            <a:r>
              <a:rPr lang="en-US" sz="1200" b="1" i="1" dirty="0" err="1">
                <a:effectLst/>
              </a:rPr>
              <a:t>hier</a:t>
            </a:r>
            <a:r>
              <a:rPr lang="en-US" sz="1200" b="1" i="1" dirty="0">
                <a:effectLst/>
              </a:rPr>
              <a:t> op </a:t>
            </a:r>
            <a:r>
              <a:rPr lang="en-US" sz="1200" b="1" i="1" dirty="0" err="1">
                <a:effectLst/>
              </a:rPr>
              <a:t>een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goede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manier</a:t>
            </a:r>
            <a:r>
              <a:rPr lang="en-US" sz="1200" b="1" i="1" dirty="0">
                <a:effectLst/>
              </a:rPr>
              <a:t> mee om </a:t>
            </a:r>
            <a:r>
              <a:rPr lang="en-US" sz="1200" b="1" i="1" dirty="0" err="1">
                <a:effectLst/>
              </a:rPr>
              <a:t>te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gaan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de </a:t>
            </a:r>
            <a:r>
              <a:rPr lang="en-US" sz="1200" b="1" i="1" dirty="0" err="1">
                <a:effectLst/>
              </a:rPr>
              <a:t>passende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samenwerking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weet</a:t>
            </a:r>
            <a:r>
              <a:rPr lang="en-US" sz="1200" b="1" i="1" dirty="0">
                <a:effectLst/>
              </a:rPr>
              <a:t> op </a:t>
            </a:r>
            <a:r>
              <a:rPr lang="en-US" sz="1200" b="1" i="1" dirty="0" err="1">
                <a:effectLst/>
              </a:rPr>
              <a:t>te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zoeken</a:t>
            </a:r>
            <a:r>
              <a:rPr lang="en-US" sz="1200" b="1" i="1" dirty="0">
                <a:effectLst/>
              </a:rPr>
              <a:t>. </a:t>
            </a:r>
            <a:r>
              <a:rPr lang="en-US" sz="1200" b="1" i="1" dirty="0" err="1">
                <a:effectLst/>
              </a:rPr>
              <a:t>Deze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bijeenkomst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draagt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hieraan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bij</a:t>
            </a:r>
            <a:r>
              <a:rPr lang="en-US" sz="1200" b="1" i="1" dirty="0">
                <a:effectLst/>
              </a:rPr>
              <a:t>. </a:t>
            </a:r>
            <a:endParaRPr lang="en-US" sz="1200" b="1" dirty="0"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i="1" dirty="0">
                <a:solidFill>
                  <a:schemeClr val="tx1"/>
                </a:solidFill>
                <a:effectLst/>
              </a:rPr>
              <a:t>Het webinar </a:t>
            </a:r>
            <a:r>
              <a:rPr lang="en-US" sz="1200" b="1" i="1" dirty="0" err="1">
                <a:solidFill>
                  <a:schemeClr val="tx1"/>
                </a:solidFill>
                <a:effectLst/>
              </a:rPr>
              <a:t>vindt</a:t>
            </a:r>
            <a:r>
              <a:rPr lang="en-US" sz="1200" b="1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  <a:effectLst/>
              </a:rPr>
              <a:t>plaats</a:t>
            </a:r>
            <a:r>
              <a:rPr lang="en-US" sz="1200" b="1" i="1" dirty="0">
                <a:solidFill>
                  <a:schemeClr val="tx1"/>
                </a:solidFill>
                <a:effectLst/>
              </a:rPr>
              <a:t> op 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23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februari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van 10.00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uur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tot 12.30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uur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.                                </a:t>
            </a:r>
            <a:r>
              <a:rPr lang="en-US" sz="1200" b="1" i="1" dirty="0" err="1">
                <a:solidFill>
                  <a:schemeClr val="tx1"/>
                </a:solidFill>
                <a:effectLst/>
              </a:rPr>
              <a:t>Zet</a:t>
            </a:r>
            <a:r>
              <a:rPr lang="en-US" sz="1200" b="1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  <a:effectLst/>
              </a:rPr>
              <a:t>deze</a:t>
            </a:r>
            <a:r>
              <a:rPr lang="en-US" sz="1200" b="1" i="1" dirty="0">
                <a:solidFill>
                  <a:schemeClr val="tx1"/>
                </a:solidFill>
                <a:effectLst/>
              </a:rPr>
              <a:t> datum </a:t>
            </a:r>
            <a:r>
              <a:rPr lang="en-US" sz="1200" b="1" i="1" dirty="0" err="1">
                <a:solidFill>
                  <a:schemeClr val="tx1"/>
                </a:solidFill>
                <a:effectLst/>
              </a:rPr>
              <a:t>alvast</a:t>
            </a:r>
            <a:r>
              <a:rPr lang="en-US" sz="1200" b="1" i="1" dirty="0">
                <a:solidFill>
                  <a:schemeClr val="tx1"/>
                </a:solidFill>
                <a:effectLst/>
              </a:rPr>
              <a:t> in je agenda! </a:t>
            </a:r>
            <a:endParaRPr lang="en-US" sz="1200" b="1" dirty="0">
              <a:solidFill>
                <a:schemeClr val="tx1"/>
              </a:solidFill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i="1" dirty="0" err="1">
                <a:effectLst/>
              </a:rPr>
              <a:t>Dit</a:t>
            </a:r>
            <a:r>
              <a:rPr lang="en-US" sz="1200" b="1" i="1" dirty="0">
                <a:effectLst/>
              </a:rPr>
              <a:t> webinar is met name </a:t>
            </a:r>
            <a:r>
              <a:rPr lang="en-US" sz="1200" b="1" i="1" dirty="0" err="1">
                <a:effectLst/>
              </a:rPr>
              <a:t>bedoeld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voor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beleidsmedewerkers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jeugd</a:t>
            </a:r>
            <a:r>
              <a:rPr lang="en-US" sz="1200" b="1" i="1" dirty="0">
                <a:effectLst/>
              </a:rPr>
              <a:t>/</a:t>
            </a:r>
            <a:r>
              <a:rPr lang="en-US" sz="1200" b="1" i="1" dirty="0" err="1">
                <a:effectLst/>
              </a:rPr>
              <a:t>onderwijs</a:t>
            </a:r>
            <a:r>
              <a:rPr lang="en-US" sz="1200" b="1" i="1" dirty="0">
                <a:effectLst/>
              </a:rPr>
              <a:t>, </a:t>
            </a:r>
            <a:r>
              <a:rPr lang="en-US" sz="1200" b="1" i="1" dirty="0" err="1">
                <a:effectLst/>
              </a:rPr>
              <a:t>leerplichtambtenaren</a:t>
            </a:r>
            <a:r>
              <a:rPr lang="en-US" sz="1200" b="1" i="1" dirty="0">
                <a:effectLst/>
              </a:rPr>
              <a:t>, </a:t>
            </a:r>
            <a:r>
              <a:rPr lang="en-US" sz="1200" b="1" i="1" dirty="0" err="1">
                <a:effectLst/>
              </a:rPr>
              <a:t>zorg</a:t>
            </a:r>
            <a:r>
              <a:rPr lang="en-US" sz="1200" b="1" i="1" dirty="0">
                <a:effectLst/>
              </a:rPr>
              <a:t>-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veiligheidscoördinatoren</a:t>
            </a:r>
            <a:r>
              <a:rPr lang="en-US" sz="1200" b="1" i="1" dirty="0">
                <a:effectLst/>
              </a:rPr>
              <a:t> van </a:t>
            </a:r>
            <a:r>
              <a:rPr lang="en-US" sz="1200" b="1" i="1" dirty="0" err="1">
                <a:effectLst/>
              </a:rPr>
              <a:t>onderwijsinstellingen</a:t>
            </a:r>
            <a:r>
              <a:rPr lang="en-US" sz="1200" b="1" i="1" dirty="0">
                <a:effectLst/>
              </a:rPr>
              <a:t>, maar </a:t>
            </a:r>
            <a:r>
              <a:rPr lang="en-US" sz="1200" b="1" i="1" dirty="0" err="1">
                <a:effectLst/>
              </a:rPr>
              <a:t>ook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jeugd</a:t>
            </a:r>
            <a:r>
              <a:rPr lang="en-US" sz="1200" b="1" i="1" dirty="0">
                <a:effectLst/>
              </a:rPr>
              <a:t>-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wijkagenten</a:t>
            </a:r>
            <a:r>
              <a:rPr lang="en-US" sz="1200" b="1" i="1" dirty="0">
                <a:effectLst/>
              </a:rPr>
              <a:t> die </a:t>
            </a:r>
            <a:r>
              <a:rPr lang="en-US" sz="1200" b="1" i="1" dirty="0" err="1">
                <a:effectLst/>
              </a:rPr>
              <a:t>veel</a:t>
            </a:r>
            <a:r>
              <a:rPr lang="en-US" sz="1200" b="1" i="1" dirty="0">
                <a:effectLst/>
              </a:rPr>
              <a:t> in contact </a:t>
            </a:r>
            <a:r>
              <a:rPr lang="en-US" sz="1200" b="1" i="1" dirty="0" err="1"/>
              <a:t>komen</a:t>
            </a:r>
            <a:r>
              <a:rPr lang="en-US" sz="1200" b="1" i="1" dirty="0"/>
              <a:t> </a:t>
            </a:r>
            <a:r>
              <a:rPr lang="en-US" sz="1200" b="1" i="1" dirty="0">
                <a:effectLst/>
              </a:rPr>
              <a:t>met </a:t>
            </a:r>
            <a:r>
              <a:rPr lang="en-US" sz="1200" b="1" i="1" dirty="0" err="1">
                <a:effectLst/>
              </a:rPr>
              <a:t>jongeren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ambtenaren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uit</a:t>
            </a:r>
            <a:r>
              <a:rPr lang="en-US" sz="1200" b="1" i="1" dirty="0">
                <a:effectLst/>
              </a:rPr>
              <a:t> het </a:t>
            </a:r>
            <a:r>
              <a:rPr lang="en-US" sz="1200" b="1" i="1" dirty="0" err="1">
                <a:effectLst/>
              </a:rPr>
              <a:t>veiligheidsdomein</a:t>
            </a:r>
            <a:r>
              <a:rPr lang="en-US" sz="1200" b="1" i="1" dirty="0">
                <a:effectLst/>
              </a:rPr>
              <a:t>. 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Je mag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deze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mail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dus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delen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binnen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 je eigen </a:t>
            </a:r>
            <a:r>
              <a:rPr lang="en-US" sz="12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netwerk</a:t>
            </a:r>
            <a:r>
              <a:rPr lang="en-US" sz="1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.</a:t>
            </a:r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i="1" dirty="0">
                <a:effectLst/>
              </a:rPr>
              <a:t>Twee </a:t>
            </a:r>
            <a:r>
              <a:rPr lang="en-US" sz="1200" b="1" i="1" dirty="0" err="1">
                <a:effectLst/>
              </a:rPr>
              <a:t>weken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voorafgaand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aan</a:t>
            </a:r>
            <a:r>
              <a:rPr lang="en-US" sz="1200" b="1" i="1" dirty="0">
                <a:effectLst/>
              </a:rPr>
              <a:t> de </a:t>
            </a:r>
            <a:r>
              <a:rPr lang="en-US" sz="1200" b="1" i="1" dirty="0" err="1">
                <a:effectLst/>
              </a:rPr>
              <a:t>digitale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bijeenkomst</a:t>
            </a:r>
            <a:r>
              <a:rPr lang="en-US" sz="1200" b="1" i="1" dirty="0">
                <a:effectLst/>
              </a:rPr>
              <a:t>, </a:t>
            </a:r>
            <a:r>
              <a:rPr lang="en-US" sz="1200" b="1" i="1" dirty="0" err="1">
                <a:effectLst/>
              </a:rPr>
              <a:t>ontvang</a:t>
            </a:r>
            <a:r>
              <a:rPr lang="en-US" sz="1200" b="1" i="1" dirty="0">
                <a:effectLst/>
              </a:rPr>
              <a:t> je </a:t>
            </a:r>
            <a:r>
              <a:rPr lang="en-US" sz="1200" b="1" i="1" dirty="0" err="1">
                <a:effectLst/>
              </a:rPr>
              <a:t>een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beschrijving</a:t>
            </a:r>
            <a:r>
              <a:rPr lang="en-US" sz="1200" b="1" i="1" dirty="0">
                <a:effectLst/>
              </a:rPr>
              <a:t> van het </a:t>
            </a:r>
            <a:r>
              <a:rPr lang="en-US" sz="1200" b="1" i="1" dirty="0" err="1">
                <a:effectLst/>
              </a:rPr>
              <a:t>programma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en</a:t>
            </a:r>
            <a:r>
              <a:rPr lang="en-US" sz="1200" b="1" i="1" dirty="0">
                <a:effectLst/>
              </a:rPr>
              <a:t> </a:t>
            </a:r>
            <a:r>
              <a:rPr lang="en-US" sz="1200" b="1" i="1" dirty="0" err="1">
                <a:effectLst/>
              </a:rPr>
              <a:t>informatie</a:t>
            </a:r>
            <a:r>
              <a:rPr lang="en-US" sz="1200" b="1" i="1" dirty="0">
                <a:effectLst/>
              </a:rPr>
              <a:t> over de </a:t>
            </a:r>
            <a:r>
              <a:rPr lang="en-US" sz="1200" b="1" i="1" dirty="0" err="1">
                <a:effectLst/>
              </a:rPr>
              <a:t>aanmeldin</a:t>
            </a:r>
            <a:r>
              <a:rPr lang="en-US" sz="1200" b="1" i="1" dirty="0" err="1"/>
              <a:t>g</a:t>
            </a:r>
            <a:endParaRPr lang="en-US" sz="1200" b="1" dirty="0">
              <a:effectLst/>
            </a:endParaRPr>
          </a:p>
          <a:p>
            <a:pPr marL="182880" indent="-448056">
              <a:buFont typeface="Arial" panose="020B0604020202020204" pitchFamily="34" charset="0"/>
              <a:buChar char="→"/>
            </a:pPr>
            <a:r>
              <a:rPr lang="en-US" sz="1200" b="1" dirty="0"/>
              <a:t>Heb je </a:t>
            </a:r>
            <a:r>
              <a:rPr lang="en-US" sz="1200" b="1" dirty="0" err="1"/>
              <a:t>vragen</a:t>
            </a:r>
            <a:r>
              <a:rPr lang="en-US" sz="1200" b="1" dirty="0"/>
              <a:t>? </a:t>
            </a:r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Mail: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sandra.handels@zvhbzo.nl</a:t>
            </a:r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/  Bel: 06 39 87 48 38</a:t>
            </a:r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753FAEF-9A31-4144-9A80-E698E19F2392}"/>
              </a:ext>
            </a:extLst>
          </p:cNvPr>
          <p:cNvSpPr txBox="1"/>
          <p:nvPr/>
        </p:nvSpPr>
        <p:spPr>
          <a:xfrm>
            <a:off x="78825" y="5980278"/>
            <a:ext cx="454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Zorg- en Veiligheidshuizen Brabant Zuidoost en Noordoost</a:t>
            </a:r>
          </a:p>
          <a:p>
            <a:r>
              <a:rPr lang="nl-NL" sz="1200" dirty="0"/>
              <a:t>Regiobureau Integrale Veiligheid Oost-Brabant (ROVIB)</a:t>
            </a:r>
          </a:p>
        </p:txBody>
      </p:sp>
    </p:spTree>
    <p:extLst>
      <p:ext uri="{BB962C8B-B14F-4D97-AF65-F5344CB8AC3E}">
        <p14:creationId xmlns:p14="http://schemas.microsoft.com/office/powerpoint/2010/main" val="2109499584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307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Sitka Banner</vt:lpstr>
      <vt:lpstr>HeadlinesVTI</vt:lpstr>
      <vt:lpstr>SAVE THE DATE Onderwerp: WEBINAR polarisatie, radicalisering, extremisme en jeugd  Datum: 23 februari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 Onderwerp: kennissessie signaleren en informatie delen op het gebied van radicalisering en extremisme Datum: op 22 en 23 februari 2021</dc:title>
  <dc:creator>Sandra Handels</dc:creator>
  <cp:lastModifiedBy>Sandra Handels</cp:lastModifiedBy>
  <cp:revision>11</cp:revision>
  <dcterms:created xsi:type="dcterms:W3CDTF">2022-01-06T10:28:23Z</dcterms:created>
  <dcterms:modified xsi:type="dcterms:W3CDTF">2022-01-10T09:57:45Z</dcterms:modified>
</cp:coreProperties>
</file>